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5"/>
  </p:notesMasterIdLst>
  <p:handoutMasterIdLst>
    <p:handoutMasterId r:id="rId26"/>
  </p:handoutMasterIdLst>
  <p:sldIdLst>
    <p:sldId id="261" r:id="rId7"/>
    <p:sldId id="289" r:id="rId8"/>
    <p:sldId id="288" r:id="rId9"/>
    <p:sldId id="308" r:id="rId10"/>
    <p:sldId id="302" r:id="rId11"/>
    <p:sldId id="303" r:id="rId12"/>
    <p:sldId id="304" r:id="rId13"/>
    <p:sldId id="305" r:id="rId14"/>
    <p:sldId id="306" r:id="rId15"/>
    <p:sldId id="307" r:id="rId16"/>
    <p:sldId id="313" r:id="rId17"/>
    <p:sldId id="309" r:id="rId18"/>
    <p:sldId id="310" r:id="rId19"/>
    <p:sldId id="311" r:id="rId20"/>
    <p:sldId id="312" r:id="rId21"/>
    <p:sldId id="314" r:id="rId22"/>
    <p:sldId id="276" r:id="rId23"/>
    <p:sldId id="274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2A000"/>
    <a:srgbClr val="A88000"/>
    <a:srgbClr val="FFC000"/>
    <a:srgbClr val="FFAA00"/>
    <a:srgbClr val="73FFDF"/>
    <a:srgbClr val="AA66CD"/>
    <a:srgbClr val="00FF00"/>
    <a:srgbClr val="BED2FF"/>
    <a:srgbClr val="73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7474" autoAdjust="0"/>
  </p:normalViewPr>
  <p:slideViewPr>
    <p:cSldViewPr snapToGrid="0" snapToObjects="1">
      <p:cViewPr varScale="1">
        <p:scale>
          <a:sx n="160" d="100"/>
          <a:sy n="160" d="100"/>
        </p:scale>
        <p:origin x="1864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Traffic%20Data%20and%20Projections\SE%20Data\OSBM%20and%20Employ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16-8-2022_8-10-2022_Visits_Updated%20(October-4-2022%2009.53.05-UTC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16-8-2022_8-10-2022_Visits_Updated%20(October-4-2022%2009.53.05-UTC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5_16-8-2022_8-10-2022_Updated%20(October-5-2022%2009.52.57-UTC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5_16-8-2022_8-10-2022_Updated%20(October-5-2022%2009.52.57-UTC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5_16-8-2022_8-10-2022_Updated%20(October-5-2022%2009.52.57-UTC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5_16-8-2022_8-10-2022_Updated%20(October-5-2022%2009.52.57-UTC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\\DOT\DFSROOT01\GROUPS-TPDCC\Planning_Western\CTPs\Anson_County_CTP\Committee%20Documents\Public%20Involvement\Goals%20and%20Objectives%20Survey\Anson-County-CTP-Survey_Screen2_16-8-2022_8-10-2022_Updated%20(October-5-2022%2018.32.20-UTC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Anson County Population Projections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OSBM Projection -.09%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'.5'!$E$54:$Q$54</c:f>
              <c:numCache>
                <c:formatCode>General</c:formatCode>
                <c:ptCount val="13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2015</c:v>
                </c:pt>
                <c:pt idx="5">
                  <c:v>2019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'.5'!$E$55:$Q$55</c:f>
              <c:numCache>
                <c:formatCode>General</c:formatCode>
                <c:ptCount val="13"/>
                <c:pt idx="0">
                  <c:v>25649</c:v>
                </c:pt>
                <c:pt idx="1">
                  <c:v>23474</c:v>
                </c:pt>
                <c:pt idx="2">
                  <c:v>25275</c:v>
                </c:pt>
                <c:pt idx="3">
                  <c:v>26948</c:v>
                </c:pt>
                <c:pt idx="4">
                  <c:v>24599</c:v>
                </c:pt>
                <c:pt idx="5">
                  <c:v>21999</c:v>
                </c:pt>
                <c:pt idx="6">
                  <c:v>22055</c:v>
                </c:pt>
                <c:pt idx="7">
                  <c:v>21652</c:v>
                </c:pt>
                <c:pt idx="8">
                  <c:v>21495</c:v>
                </c:pt>
                <c:pt idx="9">
                  <c:v>21418</c:v>
                </c:pt>
                <c:pt idx="10">
                  <c:v>21380</c:v>
                </c:pt>
                <c:pt idx="11">
                  <c:v>21359</c:v>
                </c:pt>
                <c:pt idx="12">
                  <c:v>21349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DF-48EA-9254-85FE98449909}"/>
            </c:ext>
          </c:extLst>
        </c:ser>
        <c:ser>
          <c:idx val="1"/>
          <c:order val="1"/>
          <c:tx>
            <c:v>CTP Projection 0.5%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'.5'!$E$54:$Q$54</c:f>
              <c:numCache>
                <c:formatCode>General</c:formatCode>
                <c:ptCount val="13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2015</c:v>
                </c:pt>
                <c:pt idx="5">
                  <c:v>2019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'.5'!$E$59:$Q$59</c:f>
              <c:numCache>
                <c:formatCode>General</c:formatCode>
                <c:ptCount val="13"/>
                <c:pt idx="0">
                  <c:v>25649</c:v>
                </c:pt>
                <c:pt idx="1">
                  <c:v>23474</c:v>
                </c:pt>
                <c:pt idx="2">
                  <c:v>25275</c:v>
                </c:pt>
                <c:pt idx="3">
                  <c:v>26948</c:v>
                </c:pt>
                <c:pt idx="4">
                  <c:v>24599</c:v>
                </c:pt>
                <c:pt idx="5">
                  <c:v>21999</c:v>
                </c:pt>
                <c:pt idx="6">
                  <c:v>22055</c:v>
                </c:pt>
                <c:pt idx="7" formatCode="0">
                  <c:v>22658.97</c:v>
                </c:pt>
                <c:pt idx="8" formatCode="0">
                  <c:v>23208.945</c:v>
                </c:pt>
                <c:pt idx="9" formatCode="0">
                  <c:v>23758.92</c:v>
                </c:pt>
                <c:pt idx="10" formatCode="0">
                  <c:v>24308.895</c:v>
                </c:pt>
                <c:pt idx="11" formatCode="0">
                  <c:v>24858.87</c:v>
                </c:pt>
                <c:pt idx="12" formatCode="0">
                  <c:v>25408.845000000001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DF-48EA-9254-85FE98449909}"/>
            </c:ext>
          </c:extLst>
        </c:ser>
        <c:ser>
          <c:idx val="2"/>
          <c:order val="2"/>
          <c:tx>
            <c:v>Historic Data -.2%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'.5'!$E$60:$K$60</c:f>
              <c:numCache>
                <c:formatCode>General</c:formatCode>
                <c:ptCount val="7"/>
                <c:pt idx="0">
                  <c:v>25649</c:v>
                </c:pt>
                <c:pt idx="1">
                  <c:v>23474</c:v>
                </c:pt>
                <c:pt idx="2">
                  <c:v>25275</c:v>
                </c:pt>
                <c:pt idx="3">
                  <c:v>26948</c:v>
                </c:pt>
                <c:pt idx="4">
                  <c:v>24599</c:v>
                </c:pt>
                <c:pt idx="5">
                  <c:v>21999</c:v>
                </c:pt>
                <c:pt idx="6">
                  <c:v>22055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DF-48EA-9254-85FE98449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3850160"/>
        <c:axId val="993850488"/>
      </c:lineChart>
      <c:catAx>
        <c:axId val="99385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850488"/>
        <c:crosses val="autoZero"/>
        <c:auto val="1"/>
        <c:lblAlgn val="ctr"/>
        <c:lblOffset val="100"/>
        <c:noMultiLvlLbl val="0"/>
      </c:catAx>
      <c:valAx>
        <c:axId val="99385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85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The current road network accomodates truck traffic well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(2)'!$D$12:$D$16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(2)'!$E$12:$E$16</c:f>
              <c:numCache>
                <c:formatCode>General</c:formatCode>
                <c:ptCount val="5"/>
                <c:pt idx="0">
                  <c:v>86</c:v>
                </c:pt>
                <c:pt idx="1">
                  <c:v>78</c:v>
                </c:pt>
                <c:pt idx="2">
                  <c:v>70</c:v>
                </c:pt>
                <c:pt idx="3">
                  <c:v>27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B-4B8D-965C-0A522A55F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It is important to prepare for a future of connected autonomous vehicles, etc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(2)'!$D$17:$D$21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(2)'!$E$17:$E$21</c:f>
              <c:numCache>
                <c:formatCode>General</c:formatCode>
                <c:ptCount val="5"/>
                <c:pt idx="0">
                  <c:v>73</c:v>
                </c:pt>
                <c:pt idx="1">
                  <c:v>52</c:v>
                </c:pt>
                <c:pt idx="2">
                  <c:v>58</c:v>
                </c:pt>
                <c:pt idx="3">
                  <c:v>30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0-41F3-BE0D-CFFC9B049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Road improvements are needed, even if they have unavoidable impacts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47163326241453"/>
          <c:y val="0.40056147370678086"/>
          <c:w val="0.83169245603224407"/>
          <c:h val="0.46891914760901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(2)'!$D$22:$D$26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(2)'!$E$22:$E$26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38</c:v>
                </c:pt>
                <c:pt idx="3">
                  <c:v>60</c:v>
                </c:pt>
                <c:pt idx="4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9-472B-8DC9-C94653DAF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am willing to</a:t>
            </a:r>
            <a:r>
              <a:rPr lang="en-US" baseline="0">
                <a:latin typeface="Montserrat" panose="00000500000000000000" pitchFamily="2" charset="0"/>
              </a:rPr>
              <a:t> exchange frequent access to driveways for more reliable travel time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(2)'!$D$27:$D$31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(2)'!$E$27:$E$31</c:f>
              <c:numCache>
                <c:formatCode>General</c:formatCode>
                <c:ptCount val="5"/>
                <c:pt idx="0">
                  <c:v>41</c:v>
                </c:pt>
                <c:pt idx="1">
                  <c:v>34</c:v>
                </c:pt>
                <c:pt idx="2">
                  <c:v>70</c:v>
                </c:pt>
                <c:pt idx="3">
                  <c:v>58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6-4951-BC3E-AB32A9FCA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am in favor of widening roads to meet trafic demands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(2)'!$D$32:$D$36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(2)'!$E$32:$E$36</c:f>
              <c:numCache>
                <c:formatCode>General</c:formatCode>
                <c:ptCount val="5"/>
                <c:pt idx="0">
                  <c:v>10</c:v>
                </c:pt>
                <c:pt idx="1">
                  <c:v>16</c:v>
                </c:pt>
                <c:pt idx="2">
                  <c:v>36</c:v>
                </c:pt>
                <c:pt idx="3">
                  <c:v>71</c:v>
                </c:pt>
                <c:pt idx="4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8-4652-B7EA-0708FB953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Intersections should be improved</a:t>
            </a:r>
            <a:r>
              <a:rPr lang="en-US" baseline="0">
                <a:latin typeface="Montserrat" panose="00000500000000000000" pitchFamily="2" charset="0"/>
              </a:rPr>
              <a:t> for easier navigation by large vehicles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(2)'!$D$37:$D$41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(2)'!$E$37:$E$41</c:f>
              <c:numCache>
                <c:formatCode>General</c:formatCode>
                <c:ptCount val="5"/>
                <c:pt idx="0">
                  <c:v>4</c:v>
                </c:pt>
                <c:pt idx="1">
                  <c:v>13</c:v>
                </c:pt>
                <c:pt idx="2">
                  <c:v>40</c:v>
                </c:pt>
                <c:pt idx="3">
                  <c:v>70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3-41D0-8358-51C6547F8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am likely to use public transportation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(2)'!$D$42:$D$46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(2)'!$E$42:$E$46</c:f>
              <c:numCache>
                <c:formatCode>General</c:formatCode>
                <c:ptCount val="5"/>
                <c:pt idx="0">
                  <c:v>156</c:v>
                </c:pt>
                <c:pt idx="1">
                  <c:v>31</c:v>
                </c:pt>
                <c:pt idx="2">
                  <c:v>23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8-40D6-9762-5EE48EE05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Public transit routes and stops should be expanded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(2)'!$D$47:$D$51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(2)'!$E$47:$E$51</c:f>
              <c:numCache>
                <c:formatCode>General</c:formatCode>
                <c:ptCount val="5"/>
                <c:pt idx="0">
                  <c:v>67</c:v>
                </c:pt>
                <c:pt idx="1">
                  <c:v>25</c:v>
                </c:pt>
                <c:pt idx="2">
                  <c:v>56</c:v>
                </c:pt>
                <c:pt idx="3">
                  <c:v>30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6-4BA7-8799-5CED61850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Public transit hours of service should</a:t>
            </a:r>
            <a:r>
              <a:rPr lang="en-US" baseline="0">
                <a:latin typeface="Montserrat" panose="00000500000000000000" pitchFamily="2" charset="0"/>
              </a:rPr>
              <a:t> be expanded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(2)'!$D$52:$D$56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(2)'!$E$52:$E$56</c:f>
              <c:numCache>
                <c:formatCode>General</c:formatCode>
                <c:ptCount val="5"/>
                <c:pt idx="0">
                  <c:v>67</c:v>
                </c:pt>
                <c:pt idx="1">
                  <c:v>20</c:v>
                </c:pt>
                <c:pt idx="2">
                  <c:v>56</c:v>
                </c:pt>
                <c:pt idx="3">
                  <c:v>30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A-42B4-85D1-EBA26E51B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Bike lanes</a:t>
            </a:r>
            <a:r>
              <a:rPr lang="en-US" baseline="0">
                <a:latin typeface="Montserrat" panose="00000500000000000000" pitchFamily="2" charset="0"/>
              </a:rPr>
              <a:t> or paved shoulders should be included on roads where feasible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(2)'!$D$57:$D$61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(2)'!$E$57:$E$61</c:f>
              <c:numCache>
                <c:formatCode>General</c:formatCode>
                <c:ptCount val="5"/>
                <c:pt idx="0">
                  <c:v>61</c:v>
                </c:pt>
                <c:pt idx="1">
                  <c:v>30</c:v>
                </c:pt>
                <c:pt idx="2">
                  <c:v>47</c:v>
                </c:pt>
                <c:pt idx="3">
                  <c:v>35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E-4BB9-95AC-0564AF639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would prefer to ride a bike on a path outside the road than on the road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(2)'!$D$62:$D$66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(2)'!$E$62:$E$66</c:f>
              <c:numCache>
                <c:formatCode>General</c:formatCode>
                <c:ptCount val="5"/>
                <c:pt idx="0">
                  <c:v>54</c:v>
                </c:pt>
                <c:pt idx="1">
                  <c:v>13</c:v>
                </c:pt>
                <c:pt idx="2">
                  <c:v>35</c:v>
                </c:pt>
                <c:pt idx="3">
                  <c:v>38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6-4D9A-9A77-43E797C16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would be more likely</a:t>
            </a:r>
            <a:r>
              <a:rPr lang="en-US" baseline="0">
                <a:latin typeface="Montserrat" panose="00000500000000000000" pitchFamily="2" charset="0"/>
              </a:rPr>
              <a:t> to bike if bicycle accomodations and connections were available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(2)'!$D$67:$D$71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(2)'!$E$67:$E$71</c:f>
              <c:numCache>
                <c:formatCode>General</c:formatCode>
                <c:ptCount val="5"/>
                <c:pt idx="0">
                  <c:v>75</c:v>
                </c:pt>
                <c:pt idx="1">
                  <c:v>22</c:v>
                </c:pt>
                <c:pt idx="2">
                  <c:v>39</c:v>
                </c:pt>
                <c:pt idx="3">
                  <c:v>28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A-4C76-A1B4-1948DBBA5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Montserrat" panose="00000500000000000000" pitchFamily="2" charset="0"/>
              </a:rPr>
              <a:t>We should have more sidewalks</a:t>
            </a:r>
            <a:r>
              <a:rPr lang="en-US" baseline="0" dirty="0">
                <a:latin typeface="Montserrat" panose="00000500000000000000" pitchFamily="2" charset="0"/>
              </a:rPr>
              <a:t> and greenways</a:t>
            </a:r>
            <a:r>
              <a:rPr lang="en-US" dirty="0">
                <a:latin typeface="Montserrat" panose="00000500000000000000" pitchFamily="2" charset="0"/>
              </a:rPr>
              <a:t> to walk safely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(2)'!$D$72:$D$76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(2)'!$E$72:$E$76</c:f>
              <c:numCache>
                <c:formatCode>General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48</c:v>
                </c:pt>
                <c:pt idx="3">
                  <c:v>41</c:v>
                </c:pt>
                <c:pt idx="4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D-4EC9-A823-C339AA966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believe</a:t>
            </a:r>
            <a:r>
              <a:rPr lang="en-US" baseline="0">
                <a:latin typeface="Montserrat" panose="00000500000000000000" pitchFamily="2" charset="0"/>
              </a:rPr>
              <a:t> that existing sidewaks are in good condition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(2)'!$D$77:$D$81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(2)'!$E$77:$E$81</c:f>
              <c:numCache>
                <c:formatCode>General</c:formatCode>
                <c:ptCount val="5"/>
                <c:pt idx="0">
                  <c:v>72</c:v>
                </c:pt>
                <c:pt idx="1">
                  <c:v>65</c:v>
                </c:pt>
                <c:pt idx="2">
                  <c:v>70</c:v>
                </c:pt>
                <c:pt idx="3">
                  <c:v>20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D-4E70-B9CA-8E5A80CC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would be more likely</a:t>
            </a:r>
            <a:r>
              <a:rPr lang="en-US" baseline="0">
                <a:latin typeface="Montserrat" panose="00000500000000000000" pitchFamily="2" charset="0"/>
              </a:rPr>
              <a:t> to walk if sidewalks/greenway connections were available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(2)'!$D$82:$D$86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(2)'!$E$82:$E$86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42</c:v>
                </c:pt>
                <c:pt idx="3">
                  <c:v>50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5-45B0-85C4-34C613647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17727428214276"/>
          <c:y val="2.2039982610974351E-2"/>
          <c:w val="0.55435333413225585"/>
          <c:h val="0.919186730426427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8B9-4E8C-A8C0-DA7AF210C2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8B9-4E8C-A8C0-DA7AF210C255}"/>
              </c:ext>
            </c:extLst>
          </c:dPt>
          <c:dLbls>
            <c:delete val="1"/>
          </c:dLbls>
          <c:cat>
            <c:strRef>
              <c:f>'Total by Campaign'!$D$2:$E$2</c:f>
              <c:strCache>
                <c:ptCount val="2"/>
                <c:pt idx="0">
                  <c:v>Participants</c:v>
                </c:pt>
                <c:pt idx="1">
                  <c:v>Population</c:v>
                </c:pt>
              </c:strCache>
            </c:strRef>
          </c:cat>
          <c:val>
            <c:numRef>
              <c:f>'Total by Campaign'!$D$3:$E$3</c:f>
              <c:numCache>
                <c:formatCode>General</c:formatCode>
                <c:ptCount val="2"/>
                <c:pt idx="0">
                  <c:v>294</c:v>
                </c:pt>
                <c:pt idx="1">
                  <c:v>21761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B9-4E8C-A8C0-DA7AF210C2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v>Age</c:v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D5-47E8-9459-CF2A570364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D5-47E8-9459-CF2A570364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D5-47E8-9459-CF2A570364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D5-47E8-9459-CF2A570364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DD5-47E8-9459-CF2A570364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DD5-47E8-9459-CF2A570364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DD5-47E8-9459-CF2A5703641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D5-47E8-9459-CF2A5703641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'Demographic Charts (2)'!$B$2:$B$8</c:f>
              <c:strCache>
                <c:ptCount val="7"/>
                <c:pt idx="0">
                  <c:v>17 years or younger</c:v>
                </c:pt>
                <c:pt idx="1">
                  <c:v>Between 18 and 24 years old</c:v>
                </c:pt>
                <c:pt idx="2">
                  <c:v>Between 25 and 34 years old</c:v>
                </c:pt>
                <c:pt idx="3">
                  <c:v>Between 35 and 44 years old</c:v>
                </c:pt>
                <c:pt idx="4">
                  <c:v>Between 45 and 54 years old</c:v>
                </c:pt>
                <c:pt idx="5">
                  <c:v>Between 55 and 64 years old</c:v>
                </c:pt>
                <c:pt idx="6">
                  <c:v>65 years or older</c:v>
                </c:pt>
              </c:strCache>
            </c:strRef>
          </c:cat>
          <c:val>
            <c:numRef>
              <c:f>'Demographic Charts (2)'!$C$2:$C$8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34</c:v>
                </c:pt>
                <c:pt idx="3">
                  <c:v>49</c:v>
                </c:pt>
                <c:pt idx="4">
                  <c:v>47</c:v>
                </c:pt>
                <c:pt idx="5">
                  <c:v>51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DD5-47E8-9459-CF2A570364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v>Ethnicity</c:v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E6-4896-9CA2-E61FA762E5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E6-4896-9CA2-E61FA762E5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E6-4896-9CA2-E61FA762E5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AE6-4896-9CA2-E61FA762E5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AE6-4896-9CA2-E61FA762E59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AE6-4896-9CA2-E61FA762E59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AE6-4896-9CA2-E61FA762E599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E6-4896-9CA2-E61FA762E5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E6-4896-9CA2-E61FA762E59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E6-4896-9CA2-E61FA762E59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'Demographic Charts (2)'!$B$9:$B$15</c:f>
              <c:strCache>
                <c:ptCount val="7"/>
                <c:pt idx="0">
                  <c:v>White</c:v>
                </c:pt>
                <c:pt idx="1">
                  <c:v>Black/African American</c:v>
                </c:pt>
                <c:pt idx="2">
                  <c:v>Hispanic/Latino</c:v>
                </c:pt>
                <c:pt idx="3">
                  <c:v>Native American/Alaska Native</c:v>
                </c:pt>
                <c:pt idx="4">
                  <c:v>Asian/Pacific Islander</c:v>
                </c:pt>
                <c:pt idx="5">
                  <c:v>Middle East/North Africa</c:v>
                </c:pt>
                <c:pt idx="6">
                  <c:v>Other/Prefer not to answer</c:v>
                </c:pt>
              </c:strCache>
            </c:strRef>
          </c:cat>
          <c:val>
            <c:numRef>
              <c:f>'Demographic Charts (2)'!$C$9:$C$15</c:f>
              <c:numCache>
                <c:formatCode>General</c:formatCode>
                <c:ptCount val="7"/>
                <c:pt idx="0">
                  <c:v>168</c:v>
                </c:pt>
                <c:pt idx="1">
                  <c:v>28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E6-4896-9CA2-E61FA762E5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v>What is your annual household income?</c:v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AE-4794-939F-A65E8B6389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AE-4794-939F-A65E8B6389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AE-4794-939F-A65E8B6389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3AE-4794-939F-A65E8B6389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3AE-4794-939F-A65E8B6389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3AE-4794-939F-A65E8B63892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3AE-4794-939F-A65E8B63892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'Demographic Charts (2)'!$B$16:$B$22</c:f>
              <c:strCache>
                <c:ptCount val="7"/>
                <c:pt idx="0">
                  <c:v>Less than $25,000</c:v>
                </c:pt>
                <c:pt idx="1">
                  <c:v>$25,000-$39,999</c:v>
                </c:pt>
                <c:pt idx="2">
                  <c:v>$40,000-$54,999</c:v>
                </c:pt>
                <c:pt idx="3">
                  <c:v>$55,000-$74,999</c:v>
                </c:pt>
                <c:pt idx="4">
                  <c:v>$75,000-$99,999</c:v>
                </c:pt>
                <c:pt idx="5">
                  <c:v>Over $100,000</c:v>
                </c:pt>
                <c:pt idx="6">
                  <c:v>Prefer not to answer</c:v>
                </c:pt>
              </c:strCache>
            </c:strRef>
          </c:cat>
          <c:val>
            <c:numRef>
              <c:f>'Demographic Charts (2)'!$C$16:$C$22</c:f>
              <c:numCache>
                <c:formatCode>General</c:formatCode>
                <c:ptCount val="7"/>
                <c:pt idx="0">
                  <c:v>4</c:v>
                </c:pt>
                <c:pt idx="1">
                  <c:v>18</c:v>
                </c:pt>
                <c:pt idx="2">
                  <c:v>26</c:v>
                </c:pt>
                <c:pt idx="3">
                  <c:v>34</c:v>
                </c:pt>
                <c:pt idx="4">
                  <c:v>35</c:v>
                </c:pt>
                <c:pt idx="5">
                  <c:v>45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AE-4794-939F-A65E8B6389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feel the roads in Anson County are safe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(2)'!$D$2:$D$6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(2)'!$E$2:$E$6</c:f>
              <c:numCache>
                <c:formatCode>General</c:formatCode>
                <c:ptCount val="5"/>
                <c:pt idx="0">
                  <c:v>27</c:v>
                </c:pt>
                <c:pt idx="1">
                  <c:v>43</c:v>
                </c:pt>
                <c:pt idx="2">
                  <c:v>123</c:v>
                </c:pt>
                <c:pt idx="3">
                  <c:v>71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FE-4DA8-A930-1BA0749F4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feel the roads in Anson County are congested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(2)'!$D$7:$D$11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(2)'!$E$7:$E$11</c:f>
              <c:numCache>
                <c:formatCode>General</c:formatCode>
                <c:ptCount val="5"/>
                <c:pt idx="0">
                  <c:v>19</c:v>
                </c:pt>
                <c:pt idx="1">
                  <c:v>27</c:v>
                </c:pt>
                <c:pt idx="2">
                  <c:v>64</c:v>
                </c:pt>
                <c:pt idx="3">
                  <c:v>65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8-485B-8420-C0A5F8A86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'All Rankings Bar Chart (2)'!$A$2:$A$9</cx:f>
        <cx:lvl ptCount="8">
          <cx:pt idx="0">Safety</cx:pt>
          <cx:pt idx="1">Modern Roads</cx:pt>
          <cx:pt idx="2">Growth/Development</cx:pt>
          <cx:pt idx="3">Shorter Travel Times</cx:pt>
          <cx:pt idx="4">Public or Private Transit</cx:pt>
          <cx:pt idx="5">Accessibility</cx:pt>
          <cx:pt idx="6">Walking/Biking</cx:pt>
          <cx:pt idx="7">Driveway Access</cx:pt>
        </cx:lvl>
      </cx:strDim>
      <cx:numDim type="val">
        <cx:f>'All Rankings Bar Chart (2)'!$B$2:$B$9</cx:f>
        <cx:lvl ptCount="8" formatCode="General">
          <cx:pt idx="0">2.2799999999999998</cx:pt>
          <cx:pt idx="1">2.8199999999999998</cx:pt>
          <cx:pt idx="2">2.8700000000000001</cx:pt>
          <cx:pt idx="3">2.9100000000000001</cx:pt>
          <cx:pt idx="4">3.3900000000000001</cx:pt>
          <cx:pt idx="5">3.46</cx:pt>
          <cx:pt idx="6">3.5</cx:pt>
          <cx:pt idx="7">3.6699999999999999</cx:pt>
        </cx:lvl>
      </cx:numDim>
    </cx:data>
  </cx:chartData>
  <cx:chart>
    <cx:plotArea>
      <cx:plotAreaRegion>
        <cx:series layoutId="funnel" uniqueId="{DB70A6E9-1DD2-4744-8AC9-194A63B0E71B}">
          <cx:tx>
            <cx:txData>
              <cx:f>'All Rankings Bar Chart (2)'!$B$1</cx:f>
              <cx:v>Ranking Average</cx:v>
            </cx:txData>
          </cx:tx>
          <cx:dataPt idx="0">
            <cx:spPr>
              <a:solidFill>
                <a:srgbClr val="FFC000"/>
              </a:solidFill>
              <a:ln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74000">
                      <a:srgbClr val="4F81BD">
                        <a:lumMod val="45000"/>
                        <a:lumOff val="55000"/>
                      </a:srgbClr>
                    </a:gs>
                    <a:gs pos="83000">
                      <a:srgbClr val="4F81BD">
                        <a:lumMod val="45000"/>
                        <a:lumOff val="55000"/>
                      </a:srgbClr>
                    </a:gs>
                    <a:gs pos="100000">
                      <a:srgbClr val="4F81BD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</a:ln>
            </cx:spPr>
          </cx:dataPt>
          <cx:dataPt idx="1">
            <cx:spPr>
              <a:solidFill>
                <a:srgbClr val="F79646">
                  <a:lumMod val="75000"/>
                </a:srgbClr>
              </a:solidFill>
            </cx:spPr>
          </cx:dataPt>
          <cx:dataPt idx="2">
            <cx:spPr>
              <a:solidFill>
                <a:srgbClr val="F79646">
                  <a:lumMod val="50000"/>
                </a:srgbClr>
              </a:solidFill>
            </cx:spPr>
          </cx:dataPt>
          <cx:dataPt idx="3">
            <cx:spPr>
              <a:solidFill>
                <a:srgbClr val="C00000"/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Pt idx="5">
            <cx:spPr>
              <a:solidFill>
                <a:srgbClr val="0070C0"/>
              </a:solidFill>
            </cx:spPr>
          </cx:dataPt>
          <cx:dataPt idx="6">
            <cx:spPr>
              <a:solidFill>
                <a:srgbClr val="70AD47">
                  <a:lumMod val="75000"/>
                </a:srgbClr>
              </a:solidFill>
            </cx:spPr>
          </cx:dataPt>
          <cx:dataPt idx="7">
            <cx:spPr>
              <a:solidFill>
                <a:srgbClr val="A5A5A5">
                  <a:lumMod val="75000"/>
                </a:srgbClr>
              </a:solidFill>
            </cx:spPr>
          </cx:dataPt>
          <cx:dataLabels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9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2.28</a:t>
                  </a:r>
                </a:p>
              </cx:txPr>
            </cx:dataLabel>
          </cx:dataLabels>
          <cx:dataId val="0"/>
        </cx:series>
      </cx:plotAreaRegion>
      <cx:axis id="0" hidden="1">
        <cx:catScaling gapWidth="0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8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6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8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8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67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9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1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7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6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2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8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82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73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hyperlink" Target="https://urldefense.com/v3/__https:/www.google.com/maps/d/u/0/edit?mid=117gEiNMUeGyBruPgYBwaRmV-lTr51ao&amp;usp=sharing__;!!HYmSToo!f-u7j07RqAmcbNI79SWXn5Q6TNltMOpJX7btwvzWLZEJxcGP3Mle8U1eMknViZP2ZE01uy3__bBge1X5pJHGZw$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lboyd1@ncdot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snuggs@rockyriverrpo.org" TargetMode="External"/><Relationship Id="rId4" Type="http://schemas.openxmlformats.org/officeDocument/2006/relationships/hyperlink" Target="mailto:ricastillo@ncdot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Anson County Comprehensive Transportation Plan (CTP)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18" y="5804084"/>
            <a:ext cx="6400800" cy="660400"/>
          </a:xfrm>
        </p:spPr>
        <p:txBody>
          <a:bodyPr/>
          <a:lstStyle/>
          <a:p>
            <a:r>
              <a:rPr lang="en-US" sz="1800" dirty="0"/>
              <a:t>Dominique Boyd, Roger Castillo</a:t>
            </a:r>
          </a:p>
          <a:p>
            <a:r>
              <a:rPr lang="en-US" sz="1800" dirty="0"/>
              <a:t>October 20,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D2A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What do you think?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1514723" y="1407381"/>
            <a:ext cx="3772894" cy="369332"/>
          </a:xfrm>
          <a:prstGeom prst="rect">
            <a:avLst/>
          </a:prstGeom>
          <a:solidFill>
            <a:srgbClr val="D2A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PEDESTRIAN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25320-9401-8A84-C244-6F5A4035E461}"/>
              </a:ext>
            </a:extLst>
          </p:cNvPr>
          <p:cNvSpPr txBox="1"/>
          <p:nvPr/>
        </p:nvSpPr>
        <p:spPr>
          <a:xfrm>
            <a:off x="6395499" y="2399535"/>
            <a:ext cx="244900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A000"/>
                </a:solidFill>
              </a:rPr>
              <a:t>Comments Summary (13)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Keep them mowed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Sidewalks can be upgraded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Poor conditions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Sidewalks are a high priority in impoverish areas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Safe, green spaces with eco-safety option lighting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More for towns, not rural areas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There are already sidewalks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D387D6D-AD16-4C8B-8D62-FB97FABF0B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1112"/>
              </p:ext>
            </p:extLst>
          </p:nvPr>
        </p:nvGraphicFramePr>
        <p:xfrm>
          <a:off x="399393" y="1968762"/>
          <a:ext cx="2991838" cy="203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E8BAD85-7710-47FC-91AB-21672D761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452690"/>
              </p:ext>
            </p:extLst>
          </p:nvPr>
        </p:nvGraphicFramePr>
        <p:xfrm>
          <a:off x="3372222" y="1953874"/>
          <a:ext cx="3023277" cy="204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9E46968-B1A7-49BB-81A4-5A8D0888E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483523"/>
              </p:ext>
            </p:extLst>
          </p:nvPr>
        </p:nvGraphicFramePr>
        <p:xfrm>
          <a:off x="1771358" y="4048125"/>
          <a:ext cx="3651431" cy="21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EAB783C-85F1-9B1E-6EFE-213B28C5FB14}"/>
              </a:ext>
            </a:extLst>
          </p:cNvPr>
          <p:cNvSpPr txBox="1"/>
          <p:nvPr/>
        </p:nvSpPr>
        <p:spPr>
          <a:xfrm>
            <a:off x="753386" y="2871098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3.87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49878-ED89-D9EA-DF6B-7120A3BCB787}"/>
              </a:ext>
            </a:extLst>
          </p:cNvPr>
          <p:cNvSpPr txBox="1"/>
          <p:nvPr/>
        </p:nvSpPr>
        <p:spPr>
          <a:xfrm>
            <a:off x="5422789" y="2787677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3CA51-053B-91BC-01E6-3053F2E25A8D}"/>
              </a:ext>
            </a:extLst>
          </p:cNvPr>
          <p:cNvSpPr txBox="1"/>
          <p:nvPr/>
        </p:nvSpPr>
        <p:spPr>
          <a:xfrm>
            <a:off x="2079930" y="4910675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3.50</a:t>
            </a:r>
          </a:p>
        </p:txBody>
      </p:sp>
    </p:spTree>
    <p:extLst>
      <p:ext uri="{BB962C8B-B14F-4D97-AF65-F5344CB8AC3E}">
        <p14:creationId xmlns:p14="http://schemas.microsoft.com/office/powerpoint/2010/main" val="357708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 of markers for each mode</a:t>
            </a:r>
          </a:p>
        </p:txBody>
      </p:sp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34169D80-5783-CC86-B7FE-214700E18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912" y="1797945"/>
            <a:ext cx="1282792" cy="1282792"/>
          </a:xfrm>
          <a:prstGeom prst="rect">
            <a:avLst/>
          </a:prstGeom>
        </p:spPr>
      </p:pic>
      <p:pic>
        <p:nvPicPr>
          <p:cNvPr id="12" name="Graphic 11" descr="Bus with solid fill">
            <a:extLst>
              <a:ext uri="{FF2B5EF4-FFF2-40B4-BE49-F238E27FC236}">
                <a16:creationId xmlns:a16="http://schemas.microsoft.com/office/drawing/2014/main" id="{F2D0CA36-1729-D028-B603-985DCFE27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3188" y="1797945"/>
            <a:ext cx="1238368" cy="1238368"/>
          </a:xfrm>
          <a:prstGeom prst="rect">
            <a:avLst/>
          </a:prstGeom>
        </p:spPr>
      </p:pic>
      <p:pic>
        <p:nvPicPr>
          <p:cNvPr id="13" name="Graphic 12" descr="Cycling with solid fill">
            <a:extLst>
              <a:ext uri="{FF2B5EF4-FFF2-40B4-BE49-F238E27FC236}">
                <a16:creationId xmlns:a16="http://schemas.microsoft.com/office/drawing/2014/main" id="{A0AF2730-1ADC-DBA3-3017-5463DA2C3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912" y="3080737"/>
            <a:ext cx="1151594" cy="1151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108A91-6812-A636-4C0F-AF41D1B7E5D7}"/>
              </a:ext>
            </a:extLst>
          </p:cNvPr>
          <p:cNvSpPr txBox="1"/>
          <p:nvPr/>
        </p:nvSpPr>
        <p:spPr>
          <a:xfrm>
            <a:off x="2186592" y="2085398"/>
            <a:ext cx="147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269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A3A89-6503-48D9-4ACF-B729410F823A}"/>
              </a:ext>
            </a:extLst>
          </p:cNvPr>
          <p:cNvSpPr txBox="1"/>
          <p:nvPr/>
        </p:nvSpPr>
        <p:spPr>
          <a:xfrm>
            <a:off x="2186591" y="3302591"/>
            <a:ext cx="147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56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8D7766-DD60-9C4E-C499-B6C5B424234C}"/>
              </a:ext>
            </a:extLst>
          </p:cNvPr>
          <p:cNvSpPr txBox="1"/>
          <p:nvPr/>
        </p:nvSpPr>
        <p:spPr>
          <a:xfrm>
            <a:off x="6025267" y="2062974"/>
            <a:ext cx="147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58</a:t>
            </a:r>
          </a:p>
        </p:txBody>
      </p:sp>
      <p:pic>
        <p:nvPicPr>
          <p:cNvPr id="17" name="Graphic 16" descr="Walk with solid fill">
            <a:extLst>
              <a:ext uri="{FF2B5EF4-FFF2-40B4-BE49-F238E27FC236}">
                <a16:creationId xmlns:a16="http://schemas.microsoft.com/office/drawing/2014/main" id="{FEB656D6-934D-5D46-68B3-674536253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26575" y="2976054"/>
            <a:ext cx="1151594" cy="11515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A02657-28FE-6294-ADC8-4670B794D226}"/>
              </a:ext>
            </a:extLst>
          </p:cNvPr>
          <p:cNvSpPr txBox="1"/>
          <p:nvPr/>
        </p:nvSpPr>
        <p:spPr>
          <a:xfrm>
            <a:off x="6025267" y="3197908"/>
            <a:ext cx="147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70</a:t>
            </a:r>
          </a:p>
        </p:txBody>
      </p:sp>
      <p:pic>
        <p:nvPicPr>
          <p:cNvPr id="19" name="Graphic 18" descr="Comment Important with solid fill">
            <a:extLst>
              <a:ext uri="{FF2B5EF4-FFF2-40B4-BE49-F238E27FC236}">
                <a16:creationId xmlns:a16="http://schemas.microsoft.com/office/drawing/2014/main" id="{21CBF605-2882-E195-2D75-B8EFB3719D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6131" y="4447037"/>
            <a:ext cx="1361499" cy="13614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AB7035-AE63-3D3F-C26D-A9D43088C048}"/>
              </a:ext>
            </a:extLst>
          </p:cNvPr>
          <p:cNvSpPr txBox="1"/>
          <p:nvPr/>
        </p:nvSpPr>
        <p:spPr>
          <a:xfrm>
            <a:off x="2186590" y="4773843"/>
            <a:ext cx="147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47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FD5420-7A17-D7CE-8725-30995DAD490A}"/>
              </a:ext>
            </a:extLst>
          </p:cNvPr>
          <p:cNvSpPr txBox="1"/>
          <p:nvPr/>
        </p:nvSpPr>
        <p:spPr>
          <a:xfrm>
            <a:off x="4426575" y="4671391"/>
            <a:ext cx="41912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map containing all the comments:</a:t>
            </a:r>
          </a:p>
          <a:p>
            <a:r>
              <a:rPr lang="en-US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3"/>
              </a:rPr>
              <a:t>https://www.google.com/maps/d/u/0/edit?mid=117gEiNMUeGyBruPgYBwaRmV-lTr51ao&amp;usp=sharing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788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Roadway (269 Markers – 133 comments)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A4D19-1663-9C48-1A7A-D659CF1FB64E}"/>
              </a:ext>
            </a:extLst>
          </p:cNvPr>
          <p:cNvSpPr txBox="1"/>
          <p:nvPr/>
        </p:nvSpPr>
        <p:spPr>
          <a:xfrm>
            <a:off x="399393" y="1995777"/>
            <a:ext cx="42123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Marker Breakdown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127- Traffic Congestion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31 – Narrow Lanes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15 – Poor Signal Timing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13 – Crash Problem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11 – Confusing Traffic Pattern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7 – Limited Sight Distance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65-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A151D-9D81-59C5-039E-AA3BCD94B783}"/>
              </a:ext>
            </a:extLst>
          </p:cNvPr>
          <p:cNvSpPr txBox="1"/>
          <p:nvPr/>
        </p:nvSpPr>
        <p:spPr>
          <a:xfrm>
            <a:off x="4397071" y="2364836"/>
            <a:ext cx="42319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Many comments on Traffic Congestion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Most comments among cities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Beach and holiday traffic is high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Truck Traffic is High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Certain intersections are dangerous or congested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Horne-Town 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Poplar Hill Church 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Anson High School 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N Greene 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Camden 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Limited Sight Distance among certain intersections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US 52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Horne-Town Rd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06C1A-5E76-EFD8-8827-2BC378380BBA}"/>
              </a:ext>
            </a:extLst>
          </p:cNvPr>
          <p:cNvSpPr txBox="1"/>
          <p:nvPr/>
        </p:nvSpPr>
        <p:spPr>
          <a:xfrm>
            <a:off x="4397071" y="5032134"/>
            <a:ext cx="42319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Green St has congestion and poor signal timing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Need Bypass around Wadesboro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Crash Problem at </a:t>
            </a:r>
            <a:r>
              <a:rPr lang="en-US" sz="1200" dirty="0" err="1"/>
              <a:t>Ansonville-Polkton</a:t>
            </a:r>
            <a:r>
              <a:rPr lang="en-US" sz="1200" dirty="0"/>
              <a:t> Rd and NC 742N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Narrow lanes and potholes on local roads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Narrow lanes on NC 145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" name="Graphic 9" descr="Car with solid fill">
            <a:extLst>
              <a:ext uri="{FF2B5EF4-FFF2-40B4-BE49-F238E27FC236}">
                <a16:creationId xmlns:a16="http://schemas.microsoft.com/office/drawing/2014/main" id="{A1DECE58-6AB7-7993-BC50-972790075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061" y="4316375"/>
            <a:ext cx="1930821" cy="19308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B5F4D8-71CE-27B8-606A-77360A0778AB}"/>
              </a:ext>
            </a:extLst>
          </p:cNvPr>
          <p:cNvSpPr txBox="1"/>
          <p:nvPr/>
        </p:nvSpPr>
        <p:spPr>
          <a:xfrm>
            <a:off x="4182386" y="1912690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Summary</a:t>
            </a:r>
          </a:p>
        </p:txBody>
      </p:sp>
    </p:spTree>
    <p:extLst>
      <p:ext uri="{BB962C8B-B14F-4D97-AF65-F5344CB8AC3E}">
        <p14:creationId xmlns:p14="http://schemas.microsoft.com/office/powerpoint/2010/main" val="273765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Public Transportation (58 Markers – 15 comments)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A4D19-1663-9C48-1A7A-D659CF1FB64E}"/>
              </a:ext>
            </a:extLst>
          </p:cNvPr>
          <p:cNvSpPr txBox="1"/>
          <p:nvPr/>
        </p:nvSpPr>
        <p:spPr>
          <a:xfrm>
            <a:off x="399393" y="1995777"/>
            <a:ext cx="4212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Marker Breakdown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29- Transit Stop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4 – Park and Ride Lot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 – Bus Shelter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24 –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A151D-9D81-59C5-039E-AA3BCD94B783}"/>
              </a:ext>
            </a:extLst>
          </p:cNvPr>
          <p:cNvSpPr txBox="1"/>
          <p:nvPr/>
        </p:nvSpPr>
        <p:spPr>
          <a:xfrm>
            <a:off x="4397071" y="2364836"/>
            <a:ext cx="4231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Access to college for people with limited options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Better access to appointments for elderly and those without vehicles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More availability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Would like to have Public Transportation between Anson and Union County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Do not expand 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Transit stops in </a:t>
            </a:r>
            <a:r>
              <a:rPr lang="en-US" sz="1200" dirty="0" err="1"/>
              <a:t>Polkton</a:t>
            </a:r>
            <a:r>
              <a:rPr lang="en-US" sz="1200" dirty="0"/>
              <a:t>, </a:t>
            </a:r>
            <a:r>
              <a:rPr lang="en-US" sz="1200" dirty="0" err="1"/>
              <a:t>Lilesville</a:t>
            </a:r>
            <a:r>
              <a:rPr lang="en-US" sz="1200" dirty="0"/>
              <a:t> and Morven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BC01C-D4BC-56DC-6CAA-4E95852C4595}"/>
              </a:ext>
            </a:extLst>
          </p:cNvPr>
          <p:cNvSpPr txBox="1"/>
          <p:nvPr/>
        </p:nvSpPr>
        <p:spPr>
          <a:xfrm>
            <a:off x="4182386" y="1912690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Summary</a:t>
            </a:r>
          </a:p>
        </p:txBody>
      </p:sp>
      <p:pic>
        <p:nvPicPr>
          <p:cNvPr id="12" name="Graphic 11" descr="Bus with solid fill">
            <a:extLst>
              <a:ext uri="{FF2B5EF4-FFF2-40B4-BE49-F238E27FC236}">
                <a16:creationId xmlns:a16="http://schemas.microsoft.com/office/drawing/2014/main" id="{54FAC4B5-4DE6-C0A4-18D4-B45508D26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224" y="4242273"/>
            <a:ext cx="1930821" cy="19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Bicycle (56 Markers – 15 comments)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A4D19-1663-9C48-1A7A-D659CF1FB64E}"/>
              </a:ext>
            </a:extLst>
          </p:cNvPr>
          <p:cNvSpPr txBox="1"/>
          <p:nvPr/>
        </p:nvSpPr>
        <p:spPr>
          <a:xfrm>
            <a:off x="399393" y="1995777"/>
            <a:ext cx="4212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Marker Breakdown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35- Bike Lane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10 – Greenway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 – Bike Rack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10 –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A151D-9D81-59C5-039E-AA3BCD94B783}"/>
              </a:ext>
            </a:extLst>
          </p:cNvPr>
          <p:cNvSpPr txBox="1"/>
          <p:nvPr/>
        </p:nvSpPr>
        <p:spPr>
          <a:xfrm>
            <a:off x="4397071" y="2364836"/>
            <a:ext cx="4231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Bike lanes through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Improve downtown bike routes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Bike lanes to access park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Add bike racks downtown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Greenway near the school and hospital near Anson High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Bike lane on Upper White Store 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Bike lanes/greenway near Pee-Dee National Wildlife Refuge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BC01C-D4BC-56DC-6CAA-4E95852C4595}"/>
              </a:ext>
            </a:extLst>
          </p:cNvPr>
          <p:cNvSpPr txBox="1"/>
          <p:nvPr/>
        </p:nvSpPr>
        <p:spPr>
          <a:xfrm>
            <a:off x="4182386" y="1912690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Summary</a:t>
            </a:r>
          </a:p>
        </p:txBody>
      </p:sp>
      <p:pic>
        <p:nvPicPr>
          <p:cNvPr id="10" name="Graphic 9" descr="Cycling with solid fill">
            <a:extLst>
              <a:ext uri="{FF2B5EF4-FFF2-40B4-BE49-F238E27FC236}">
                <a16:creationId xmlns:a16="http://schemas.microsoft.com/office/drawing/2014/main" id="{2D12DC1C-39EC-CAFA-95E9-0E3DAFFF8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622" y="3710080"/>
            <a:ext cx="1500808" cy="15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5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Pedestrian (70 Markers – 120 comments)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A4D19-1663-9C48-1A7A-D659CF1FB64E}"/>
              </a:ext>
            </a:extLst>
          </p:cNvPr>
          <p:cNvSpPr txBox="1"/>
          <p:nvPr/>
        </p:nvSpPr>
        <p:spPr>
          <a:xfrm>
            <a:off x="399393" y="1995777"/>
            <a:ext cx="4212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Marker Breakdown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27- Sidewalk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12 – Crosswalk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10 – Greenway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21 –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A151D-9D81-59C5-039E-AA3BCD94B783}"/>
              </a:ext>
            </a:extLst>
          </p:cNvPr>
          <p:cNvSpPr txBox="1"/>
          <p:nvPr/>
        </p:nvSpPr>
        <p:spPr>
          <a:xfrm>
            <a:off x="4397071" y="2364836"/>
            <a:ext cx="42319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Additional sidewalks and greenways in the Town of Wadesboro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Improved crosswalks throughout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Dangerous traffic and crossing on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Overpass on the highway on Salisbury Street (74)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People crossing near McDonalds and Bojangles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Sidewalks from Food Lion to Peaches and Cream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Sidewalk on Camden Rd</a:t>
            </a: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BC01C-D4BC-56DC-6CAA-4E95852C4595}"/>
              </a:ext>
            </a:extLst>
          </p:cNvPr>
          <p:cNvSpPr txBox="1"/>
          <p:nvPr/>
        </p:nvSpPr>
        <p:spPr>
          <a:xfrm>
            <a:off x="4182386" y="1912690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Summary</a:t>
            </a:r>
          </a:p>
        </p:txBody>
      </p:sp>
      <p:pic>
        <p:nvPicPr>
          <p:cNvPr id="11" name="Graphic 10" descr="Walk with solid fill">
            <a:extLst>
              <a:ext uri="{FF2B5EF4-FFF2-40B4-BE49-F238E27FC236}">
                <a16:creationId xmlns:a16="http://schemas.microsoft.com/office/drawing/2014/main" id="{ECDC725F-A6F5-06AC-C0E2-CDF337505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6307" y="4077032"/>
            <a:ext cx="1474966" cy="14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5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 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Other Issues (47 Markers – 44 comments)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A151D-9D81-59C5-039E-AA3BCD94B783}"/>
              </a:ext>
            </a:extLst>
          </p:cNvPr>
          <p:cNvSpPr txBox="1"/>
          <p:nvPr/>
        </p:nvSpPr>
        <p:spPr>
          <a:xfrm>
            <a:off x="4397071" y="2364836"/>
            <a:ext cx="4231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Cars and Trucks running red lights on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Too many log trucks coming through town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Traffic issues on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Dangerous intersection on Greenwood Ln near Wendy’s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Landscape and houses are eye sore along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Parking on S Green 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Accidents at the US 74 intersection with US 52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Trash and litter on US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Speed limit on Parson Grove Church 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Alignment of intersection at US 74 and Camden 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Problem intersection at Horne-Towne Rd and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Plan NC wildflowers throughout 74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BC01C-D4BC-56DC-6CAA-4E95852C4595}"/>
              </a:ext>
            </a:extLst>
          </p:cNvPr>
          <p:cNvSpPr txBox="1"/>
          <p:nvPr/>
        </p:nvSpPr>
        <p:spPr>
          <a:xfrm>
            <a:off x="4182386" y="1912690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Summary</a:t>
            </a:r>
          </a:p>
        </p:txBody>
      </p:sp>
      <p:pic>
        <p:nvPicPr>
          <p:cNvPr id="10" name="Graphic 9" descr="Comment Important with solid fill">
            <a:extLst>
              <a:ext uri="{FF2B5EF4-FFF2-40B4-BE49-F238E27FC236}">
                <a16:creationId xmlns:a16="http://schemas.microsoft.com/office/drawing/2014/main" id="{3F7BF377-2979-BDDE-C8B7-9506AB3E9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18" y="2282022"/>
            <a:ext cx="1433063" cy="14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7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445260" cy="4524375"/>
          </a:xfrm>
        </p:spPr>
        <p:txBody>
          <a:bodyPr/>
          <a:lstStyle/>
          <a:p>
            <a:r>
              <a:rPr lang="en-US" sz="2800" dirty="0"/>
              <a:t>NCDOT Transportation Planning Division (TPD)</a:t>
            </a:r>
          </a:p>
          <a:p>
            <a:pPr lvl="1"/>
            <a:r>
              <a:rPr lang="en-US" sz="2400" b="1" dirty="0"/>
              <a:t>Dominique Boyd, </a:t>
            </a:r>
            <a:r>
              <a:rPr lang="en-US" sz="2400" dirty="0">
                <a:hlinkClick r:id="rId3"/>
              </a:rPr>
              <a:t>dlboyd1@ncdot.gov</a:t>
            </a:r>
            <a:r>
              <a:rPr lang="en-US" sz="2400" dirty="0"/>
              <a:t>,                  (919)-707-0932	(Project Manager)</a:t>
            </a:r>
          </a:p>
          <a:p>
            <a:pPr lvl="1"/>
            <a:r>
              <a:rPr lang="en-US" sz="2400" b="1" dirty="0"/>
              <a:t>Roger Castillo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ricastillo@ncdot.gov</a:t>
            </a:r>
            <a:r>
              <a:rPr lang="en-US" sz="2400" dirty="0"/>
              <a:t>, (919) 707-0942 (Project Engineer)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Rocky River Rural Planning Organization (RPO)</a:t>
            </a:r>
          </a:p>
          <a:p>
            <a:pPr lvl="1"/>
            <a:r>
              <a:rPr lang="en-US" sz="2400" b="1" dirty="0"/>
              <a:t>Lee Snuggs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lsnuggs@rockyriverrpo.org</a:t>
            </a:r>
            <a:r>
              <a:rPr lang="en-US" sz="2400" dirty="0"/>
              <a:t>, 			(704) 986-3871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370B56-5959-4766-B050-FA4DF1EBFA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20360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QUESTIONS</a:t>
            </a:r>
          </a:p>
        </p:txBody>
      </p:sp>
      <p:pic>
        <p:nvPicPr>
          <p:cNvPr id="1026" name="Picture 2" descr="C:\Users\prcook\AppData\Local\Microsoft\Windows\Temporary Internet Files\Content.IE5\M3NY33BW\MC900434859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17" y="2208811"/>
            <a:ext cx="2547340" cy="25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9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Socio-economic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AF225A-EA0B-7FB3-BFCB-26F7D7D19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88546"/>
              </p:ext>
            </p:extLst>
          </p:nvPr>
        </p:nvGraphicFramePr>
        <p:xfrm>
          <a:off x="2119369" y="4670358"/>
          <a:ext cx="4854960" cy="1717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511">
                  <a:extLst>
                    <a:ext uri="{9D8B030D-6E8A-4147-A177-3AD203B41FA5}">
                      <a16:colId xmlns:a16="http://schemas.microsoft.com/office/drawing/2014/main" val="599663992"/>
                    </a:ext>
                  </a:extLst>
                </a:gridCol>
                <a:gridCol w="1635911">
                  <a:extLst>
                    <a:ext uri="{9D8B030D-6E8A-4147-A177-3AD203B41FA5}">
                      <a16:colId xmlns:a16="http://schemas.microsoft.com/office/drawing/2014/main" val="2520368436"/>
                    </a:ext>
                  </a:extLst>
                </a:gridCol>
                <a:gridCol w="1952538">
                  <a:extLst>
                    <a:ext uri="{9D8B030D-6E8A-4147-A177-3AD203B41FA5}">
                      <a16:colId xmlns:a16="http://schemas.microsoft.com/office/drawing/2014/main" val="3268773842"/>
                    </a:ext>
                  </a:extLst>
                </a:gridCol>
              </a:tblGrid>
              <a:tr h="429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Population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Employment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91872"/>
                  </a:ext>
                </a:extLst>
              </a:tr>
              <a:tr h="4294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21,999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10,192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7370109"/>
                  </a:ext>
                </a:extLst>
              </a:tr>
              <a:tr h="4294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25,409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12,704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2627796"/>
                  </a:ext>
                </a:extLst>
              </a:tr>
              <a:tr h="4294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0.5 Employment/Population ratio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50346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0F554CB-E231-22BD-80A7-0EDC5D5F5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249909"/>
              </p:ext>
            </p:extLst>
          </p:nvPr>
        </p:nvGraphicFramePr>
        <p:xfrm>
          <a:off x="1849030" y="1323048"/>
          <a:ext cx="5567320" cy="330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687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92D05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SURVEY RESULTS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E27D37-D647-52E9-4E52-BEF2B054AE91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6FFBC13-EA74-1892-22D7-DAA6784254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575792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6FFBC13-EA74-1892-22D7-DAA6784254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867693"/>
              </p:ext>
            </p:extLst>
          </p:nvPr>
        </p:nvGraphicFramePr>
        <p:xfrm>
          <a:off x="-241004" y="2504079"/>
          <a:ext cx="5732721" cy="38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2D1980F-29C2-14E6-41DF-3B4E5B41A0BC}"/>
              </a:ext>
            </a:extLst>
          </p:cNvPr>
          <p:cNvSpPr txBox="1"/>
          <p:nvPr/>
        </p:nvSpPr>
        <p:spPr>
          <a:xfrm>
            <a:off x="1913635" y="1438369"/>
            <a:ext cx="561930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 responded to the survey?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1A7F78-2481-54D5-A34E-DFBA52B06A41}"/>
              </a:ext>
            </a:extLst>
          </p:cNvPr>
          <p:cNvSpPr txBox="1"/>
          <p:nvPr/>
        </p:nvSpPr>
        <p:spPr>
          <a:xfrm>
            <a:off x="4987110" y="3206934"/>
            <a:ext cx="354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ontserrat" panose="00000500000000000000" pitchFamily="2" charset="0"/>
              </a:rPr>
              <a:t>294 Responses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ontserrat" panose="00000500000000000000" pitchFamily="2" charset="0"/>
              </a:rPr>
              <a:t>~1.3% of the county population</a:t>
            </a:r>
          </a:p>
        </p:txBody>
      </p:sp>
    </p:spTree>
    <p:extLst>
      <p:ext uri="{BB962C8B-B14F-4D97-AF65-F5344CB8AC3E}">
        <p14:creationId xmlns:p14="http://schemas.microsoft.com/office/powerpoint/2010/main" val="274604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1216044-1953-E8CF-42D3-639AB41F7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29" y="2226903"/>
            <a:ext cx="2099820" cy="16453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54FA56-26C8-AC3E-A663-CC9226851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96" y="2365513"/>
            <a:ext cx="1873538" cy="16540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C00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Demographics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2" y="1367624"/>
            <a:ext cx="398972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Age</a:t>
            </a:r>
          </a:p>
        </p:txBody>
      </p:sp>
      <p:graphicFrame>
        <p:nvGraphicFramePr>
          <p:cNvPr id="3" name="barChart0">
            <a:extLst>
              <a:ext uri="{FF2B5EF4-FFF2-40B4-BE49-F238E27FC236}">
                <a16:creationId xmlns:a16="http://schemas.microsoft.com/office/drawing/2014/main" id="{291E922D-DFEC-4940-8292-00540B88B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968131"/>
              </p:ext>
            </p:extLst>
          </p:nvPr>
        </p:nvGraphicFramePr>
        <p:xfrm>
          <a:off x="-83984" y="1721792"/>
          <a:ext cx="3149213" cy="271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4831F29-449D-4373-0BB0-503449D08DAF}"/>
              </a:ext>
            </a:extLst>
          </p:cNvPr>
          <p:cNvSpPr txBox="1"/>
          <p:nvPr/>
        </p:nvSpPr>
        <p:spPr>
          <a:xfrm>
            <a:off x="3780845" y="2341211"/>
            <a:ext cx="477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(0 %)</a:t>
            </a:r>
          </a:p>
        </p:txBody>
      </p:sp>
      <p:graphicFrame>
        <p:nvGraphicFramePr>
          <p:cNvPr id="18" name="barChart1">
            <a:extLst>
              <a:ext uri="{FF2B5EF4-FFF2-40B4-BE49-F238E27FC236}">
                <a16:creationId xmlns:a16="http://schemas.microsoft.com/office/drawing/2014/main" id="{C987E92F-C9E1-44BB-9BF0-988AE3F63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447145"/>
              </p:ext>
            </p:extLst>
          </p:nvPr>
        </p:nvGraphicFramePr>
        <p:xfrm>
          <a:off x="4322971" y="1742375"/>
          <a:ext cx="2903765" cy="259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46AC81C-CDA5-0614-97A8-5EA9F757E29E}"/>
              </a:ext>
            </a:extLst>
          </p:cNvPr>
          <p:cNvSpPr txBox="1"/>
          <p:nvPr/>
        </p:nvSpPr>
        <p:spPr>
          <a:xfrm>
            <a:off x="4639266" y="1373043"/>
            <a:ext cx="398972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Ethnicity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FB7488-65DE-8E8C-9F4B-36CF9E2DA223}"/>
              </a:ext>
            </a:extLst>
          </p:cNvPr>
          <p:cNvSpPr txBox="1"/>
          <p:nvPr/>
        </p:nvSpPr>
        <p:spPr>
          <a:xfrm>
            <a:off x="8574357" y="2943577"/>
            <a:ext cx="477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(0 %)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E5E2B5-2792-1C2A-1B7D-D866D0E0FA56}"/>
              </a:ext>
            </a:extLst>
          </p:cNvPr>
          <p:cNvSpPr txBox="1"/>
          <p:nvPr/>
        </p:nvSpPr>
        <p:spPr>
          <a:xfrm>
            <a:off x="8097279" y="3153259"/>
            <a:ext cx="477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(0 %)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B232DE-02E1-8CC9-42BA-315620969786}"/>
              </a:ext>
            </a:extLst>
          </p:cNvPr>
          <p:cNvSpPr txBox="1"/>
          <p:nvPr/>
        </p:nvSpPr>
        <p:spPr>
          <a:xfrm>
            <a:off x="2519329" y="4153161"/>
            <a:ext cx="398972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Annual Household Income</a:t>
            </a:r>
          </a:p>
        </p:txBody>
      </p:sp>
      <p:graphicFrame>
        <p:nvGraphicFramePr>
          <p:cNvPr id="29" name="barChart2">
            <a:extLst>
              <a:ext uri="{FF2B5EF4-FFF2-40B4-BE49-F238E27FC236}">
                <a16:creationId xmlns:a16="http://schemas.microsoft.com/office/drawing/2014/main" id="{AF9A913C-011F-49DE-9AE1-787FA2D1D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948477"/>
              </p:ext>
            </p:extLst>
          </p:nvPr>
        </p:nvGraphicFramePr>
        <p:xfrm>
          <a:off x="2144947" y="4300613"/>
          <a:ext cx="2602802" cy="268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barChart2">
            <a:extLst>
              <a:ext uri="{FF2B5EF4-FFF2-40B4-BE49-F238E27FC236}">
                <a16:creationId xmlns:a16="http://schemas.microsoft.com/office/drawing/2014/main" id="{36BDBCD2-D01D-C00E-27A7-315324281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17305"/>
              </p:ext>
            </p:extLst>
          </p:nvPr>
        </p:nvGraphicFramePr>
        <p:xfrm>
          <a:off x="1947807" y="3658710"/>
          <a:ext cx="6738993" cy="348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04646323-3F7F-F266-13B0-B791D8BAD5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3606" y="4707159"/>
            <a:ext cx="1673737" cy="19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2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7030A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PRIORITY RANKING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BF9C4F5D-9566-0272-5B91-A5146A0BE8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28206315"/>
                  </p:ext>
                </p:extLst>
              </p:nvPr>
            </p:nvGraphicFramePr>
            <p:xfrm>
              <a:off x="2411110" y="1932167"/>
              <a:ext cx="4351641" cy="26261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BF9C4F5D-9566-0272-5B91-A5146A0BE8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1110" y="1932167"/>
                <a:ext cx="4351641" cy="2626151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B5F204A-1198-FA3F-F2EA-AB8EEB140AB7}"/>
              </a:ext>
            </a:extLst>
          </p:cNvPr>
          <p:cNvSpPr txBox="1"/>
          <p:nvPr/>
        </p:nvSpPr>
        <p:spPr>
          <a:xfrm>
            <a:off x="579180" y="1978228"/>
            <a:ext cx="2051436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D2A000"/>
                </a:solidFill>
              </a:rPr>
              <a:t>Safety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Modern Roads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Growth/Development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C00000"/>
                </a:solidFill>
              </a:rPr>
              <a:t>Shorter Travel Times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Public or Private Transit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0070C0"/>
                </a:solidFill>
              </a:rPr>
              <a:t>Accessibility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Walking/Biking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Driveway Access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06059-9619-C285-491B-AD90712988B5}"/>
              </a:ext>
            </a:extLst>
          </p:cNvPr>
          <p:cNvSpPr txBox="1"/>
          <p:nvPr/>
        </p:nvSpPr>
        <p:spPr>
          <a:xfrm>
            <a:off x="7092564" y="1984211"/>
            <a:ext cx="854765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D2A000"/>
                </a:solidFill>
              </a:rPr>
              <a:t>233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220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213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C00000"/>
                </a:solidFill>
              </a:rPr>
              <a:t>156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101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0070C0"/>
                </a:solidFill>
              </a:rPr>
              <a:t>192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109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7A350-B14F-1C86-EFC2-F1251FA44570}"/>
              </a:ext>
            </a:extLst>
          </p:cNvPr>
          <p:cNvSpPr txBox="1"/>
          <p:nvPr/>
        </p:nvSpPr>
        <p:spPr>
          <a:xfrm>
            <a:off x="703691" y="1462218"/>
            <a:ext cx="231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Category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F4011-7412-366E-AC89-64E00A682FC3}"/>
              </a:ext>
            </a:extLst>
          </p:cNvPr>
          <p:cNvSpPr txBox="1"/>
          <p:nvPr/>
        </p:nvSpPr>
        <p:spPr>
          <a:xfrm>
            <a:off x="6311188" y="1455645"/>
            <a:ext cx="231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# of times in top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8C02B-4C1B-A316-64A8-5064CE072F59}"/>
              </a:ext>
            </a:extLst>
          </p:cNvPr>
          <p:cNvSpPr txBox="1"/>
          <p:nvPr/>
        </p:nvSpPr>
        <p:spPr>
          <a:xfrm>
            <a:off x="3413097" y="1468483"/>
            <a:ext cx="231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Ranking Average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9CBA8-8E0B-F33C-C7CF-234BD72ED1CA}"/>
              </a:ext>
            </a:extLst>
          </p:cNvPr>
          <p:cNvSpPr txBox="1"/>
          <p:nvPr/>
        </p:nvSpPr>
        <p:spPr>
          <a:xfrm>
            <a:off x="703691" y="4837656"/>
            <a:ext cx="778432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Comments Summary (Total 18):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General – More aesthetics and electrical charging stations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Modern Roads - Less Potholes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Accessibility – Better traffic control for first responder access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Safety – Top concern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Shorter Travel Times – Charlotte through traffic is not good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Walking/Biking – More outdoor options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Growth/Development – More jobs</a:t>
            </a:r>
          </a:p>
        </p:txBody>
      </p:sp>
    </p:spTree>
    <p:extLst>
      <p:ext uri="{BB962C8B-B14F-4D97-AF65-F5344CB8AC3E}">
        <p14:creationId xmlns:p14="http://schemas.microsoft.com/office/powerpoint/2010/main" val="148514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D2A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What do you think?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3BDC9A7-CA2F-A0CE-D987-F9DB7CEE2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043602"/>
              </p:ext>
            </p:extLst>
          </p:nvPr>
        </p:nvGraphicFramePr>
        <p:xfrm>
          <a:off x="371349" y="1810467"/>
          <a:ext cx="3010798" cy="213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64D6613-F373-4424-B7E0-65536AFA1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560247"/>
              </p:ext>
            </p:extLst>
          </p:nvPr>
        </p:nvGraphicFramePr>
        <p:xfrm>
          <a:off x="3382147" y="1810467"/>
          <a:ext cx="3010798" cy="213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2866023-9CF3-4188-8C85-E267EB4E5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428068"/>
              </p:ext>
            </p:extLst>
          </p:nvPr>
        </p:nvGraphicFramePr>
        <p:xfrm>
          <a:off x="371349" y="4256767"/>
          <a:ext cx="3010798" cy="219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565AC8B-5C1A-4BA3-9E9F-1BD7DC397F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87163"/>
              </p:ext>
            </p:extLst>
          </p:nvPr>
        </p:nvGraphicFramePr>
        <p:xfrm>
          <a:off x="3382147" y="4256767"/>
          <a:ext cx="3010798" cy="219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3D4DBB6-82F7-393B-64F5-CBAC54EC530E}"/>
              </a:ext>
            </a:extLst>
          </p:cNvPr>
          <p:cNvSpPr txBox="1"/>
          <p:nvPr/>
        </p:nvSpPr>
        <p:spPr>
          <a:xfrm>
            <a:off x="719595" y="2489495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9FDF97-5A7B-1299-E0DC-546B9E21E54A}"/>
              </a:ext>
            </a:extLst>
          </p:cNvPr>
          <p:cNvSpPr txBox="1"/>
          <p:nvPr/>
        </p:nvSpPr>
        <p:spPr>
          <a:xfrm>
            <a:off x="3725186" y="2489494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3.72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9D9D3-FB9E-6767-D097-43F00F5F7560}"/>
              </a:ext>
            </a:extLst>
          </p:cNvPr>
          <p:cNvSpPr txBox="1"/>
          <p:nvPr/>
        </p:nvSpPr>
        <p:spPr>
          <a:xfrm>
            <a:off x="2385393" y="5157157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49878-ED89-D9EA-DF6B-7120A3BCB787}"/>
              </a:ext>
            </a:extLst>
          </p:cNvPr>
          <p:cNvSpPr txBox="1"/>
          <p:nvPr/>
        </p:nvSpPr>
        <p:spPr>
          <a:xfrm>
            <a:off x="5057027" y="5121805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2.82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1514723" y="1407381"/>
            <a:ext cx="3772894" cy="369332"/>
          </a:xfrm>
          <a:prstGeom prst="rect">
            <a:avLst/>
          </a:prstGeom>
          <a:solidFill>
            <a:srgbClr val="D2A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GENERAL QUESTIONS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25320-9401-8A84-C244-6F5A4035E461}"/>
              </a:ext>
            </a:extLst>
          </p:cNvPr>
          <p:cNvSpPr txBox="1"/>
          <p:nvPr/>
        </p:nvSpPr>
        <p:spPr>
          <a:xfrm>
            <a:off x="6395499" y="2399535"/>
            <a:ext cx="244900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A000"/>
                </a:solidFill>
              </a:rPr>
              <a:t>Comments Summary (68)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Unsafe rural roads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Potholes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Lack of sidewalks, lighting and road markings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Beach Traffic Congestion*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Beach and truck traffic at the same time is an issue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74 summer traffic was mentioned multiple times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 err="1"/>
              <a:t>Ansonville</a:t>
            </a:r>
            <a:r>
              <a:rPr lang="en-US" sz="1100" dirty="0"/>
              <a:t> traffic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Weekend and holiday traffic on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Too much truck traffic in Wadesboro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Some truck turns are hazardous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Need bypass</a:t>
            </a:r>
          </a:p>
        </p:txBody>
      </p:sp>
    </p:spTree>
    <p:extLst>
      <p:ext uri="{BB962C8B-B14F-4D97-AF65-F5344CB8AC3E}">
        <p14:creationId xmlns:p14="http://schemas.microsoft.com/office/powerpoint/2010/main" val="402748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D2A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What do you think?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1514723" y="1407381"/>
            <a:ext cx="3772894" cy="369332"/>
          </a:xfrm>
          <a:prstGeom prst="rect">
            <a:avLst/>
          </a:prstGeom>
          <a:solidFill>
            <a:srgbClr val="D2A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ROADWAY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25320-9401-8A84-C244-6F5A4035E461}"/>
              </a:ext>
            </a:extLst>
          </p:cNvPr>
          <p:cNvSpPr txBox="1"/>
          <p:nvPr/>
        </p:nvSpPr>
        <p:spPr>
          <a:xfrm>
            <a:off x="6395499" y="2399535"/>
            <a:ext cx="244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A000"/>
                </a:solidFill>
              </a:rPr>
              <a:t>Comments Summary (13)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Improvements yes, but not at the expense of endangered/threatened habitats or species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Road widenings  especially on major roads like 74 and 52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Widening yes, not adding new roads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Don’t widen 74 through Wadesboro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Maysville Road is dangerous due to truck traffic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Do not want bypass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BD2CC5E-B205-4281-8D19-209BC11B6D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247531"/>
              </p:ext>
            </p:extLst>
          </p:nvPr>
        </p:nvGraphicFramePr>
        <p:xfrm>
          <a:off x="399393" y="1810466"/>
          <a:ext cx="3010798" cy="234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19F43D-5E40-4F8D-971F-7C7BAFBEE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496054"/>
              </p:ext>
            </p:extLst>
          </p:nvPr>
        </p:nvGraphicFramePr>
        <p:xfrm>
          <a:off x="3494598" y="1910344"/>
          <a:ext cx="2926391" cy="22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2266311-A38E-47CB-ACFB-940E3BE18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292005"/>
              </p:ext>
            </p:extLst>
          </p:nvPr>
        </p:nvGraphicFramePr>
        <p:xfrm>
          <a:off x="299499" y="4313583"/>
          <a:ext cx="3110692" cy="217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B3EEBD-2A57-4553-B089-4EFC180C1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166352"/>
              </p:ext>
            </p:extLst>
          </p:nvPr>
        </p:nvGraphicFramePr>
        <p:xfrm>
          <a:off x="3438940" y="4285753"/>
          <a:ext cx="2956559" cy="220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3D4DBB6-82F7-393B-64F5-CBAC54EC530E}"/>
              </a:ext>
            </a:extLst>
          </p:cNvPr>
          <p:cNvSpPr txBox="1"/>
          <p:nvPr/>
        </p:nvSpPr>
        <p:spPr>
          <a:xfrm>
            <a:off x="746098" y="2692816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4.27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1BFF7-97DD-74D8-F207-8BADEEDC90FA}"/>
              </a:ext>
            </a:extLst>
          </p:cNvPr>
          <p:cNvSpPr txBox="1"/>
          <p:nvPr/>
        </p:nvSpPr>
        <p:spPr>
          <a:xfrm>
            <a:off x="3804701" y="2863768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7B279-AFAE-D618-0048-D22609AD2C3E}"/>
              </a:ext>
            </a:extLst>
          </p:cNvPr>
          <p:cNvSpPr txBox="1"/>
          <p:nvPr/>
        </p:nvSpPr>
        <p:spPr>
          <a:xfrm>
            <a:off x="620204" y="5169370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4.05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3F8FF-F95A-EB7C-23FA-65B4B285A9B6}"/>
              </a:ext>
            </a:extLst>
          </p:cNvPr>
          <p:cNvSpPr txBox="1"/>
          <p:nvPr/>
        </p:nvSpPr>
        <p:spPr>
          <a:xfrm>
            <a:off x="3804701" y="5308795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4.15</a:t>
            </a:r>
          </a:p>
        </p:txBody>
      </p:sp>
    </p:spTree>
    <p:extLst>
      <p:ext uri="{BB962C8B-B14F-4D97-AF65-F5344CB8AC3E}">
        <p14:creationId xmlns:p14="http://schemas.microsoft.com/office/powerpoint/2010/main" val="239797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D2A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What do you think?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1514723" y="1407381"/>
            <a:ext cx="3772894" cy="369332"/>
          </a:xfrm>
          <a:prstGeom prst="rect">
            <a:avLst/>
          </a:prstGeom>
          <a:solidFill>
            <a:srgbClr val="D2A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PUBLIC TRANSPORTATION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25320-9401-8A84-C244-6F5A4035E461}"/>
              </a:ext>
            </a:extLst>
          </p:cNvPr>
          <p:cNvSpPr txBox="1"/>
          <p:nvPr/>
        </p:nvSpPr>
        <p:spPr>
          <a:xfrm>
            <a:off x="6395499" y="2399535"/>
            <a:ext cx="24490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A000"/>
                </a:solidFill>
              </a:rPr>
              <a:t>Comments Summary (24)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No knowledge or usage of public transportation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Do not expand ACTS service and cause further burden on County finances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To benefit handicapped and elderly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Service does not reach rural areas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Expand ACTS to veterans and arranging trips to health campuses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F8F85B-6C0A-436D-9BD1-20837B4BD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533663"/>
              </p:ext>
            </p:extLst>
          </p:nvPr>
        </p:nvGraphicFramePr>
        <p:xfrm>
          <a:off x="299499" y="1987064"/>
          <a:ext cx="2820519" cy="190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23AC682-0CD2-478D-9F2B-1E7DCB724A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654266"/>
              </p:ext>
            </p:extLst>
          </p:nvPr>
        </p:nvGraphicFramePr>
        <p:xfrm>
          <a:off x="3201684" y="1987064"/>
          <a:ext cx="3048041" cy="190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35B9CC-1E3F-40D3-B6B1-88458F184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412499"/>
              </p:ext>
            </p:extLst>
          </p:nvPr>
        </p:nvGraphicFramePr>
        <p:xfrm>
          <a:off x="1913635" y="4059141"/>
          <a:ext cx="2959667" cy="198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903920-0683-6244-2F2A-57CAE765246E}"/>
              </a:ext>
            </a:extLst>
          </p:cNvPr>
          <p:cNvSpPr txBox="1"/>
          <p:nvPr/>
        </p:nvSpPr>
        <p:spPr>
          <a:xfrm>
            <a:off x="2153479" y="2645108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1.71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F6288-8FDF-961C-2D7A-9925105FB901}"/>
              </a:ext>
            </a:extLst>
          </p:cNvPr>
          <p:cNvSpPr txBox="1"/>
          <p:nvPr/>
        </p:nvSpPr>
        <p:spPr>
          <a:xfrm>
            <a:off x="4904630" y="2609327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2.89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33A80-E907-7FF1-0E8C-340B3D9A2F11}"/>
              </a:ext>
            </a:extLst>
          </p:cNvPr>
          <p:cNvSpPr txBox="1"/>
          <p:nvPr/>
        </p:nvSpPr>
        <p:spPr>
          <a:xfrm>
            <a:off x="3552909" y="4819816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2.94</a:t>
            </a:r>
          </a:p>
        </p:txBody>
      </p:sp>
    </p:spTree>
    <p:extLst>
      <p:ext uri="{BB962C8B-B14F-4D97-AF65-F5344CB8AC3E}">
        <p14:creationId xmlns:p14="http://schemas.microsoft.com/office/powerpoint/2010/main" val="278095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D2A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What do you think?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1514723" y="1407381"/>
            <a:ext cx="3772894" cy="369332"/>
          </a:xfrm>
          <a:prstGeom prst="rect">
            <a:avLst/>
          </a:prstGeom>
          <a:solidFill>
            <a:srgbClr val="D2A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BICYCLING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25320-9401-8A84-C244-6F5A4035E461}"/>
              </a:ext>
            </a:extLst>
          </p:cNvPr>
          <p:cNvSpPr txBox="1"/>
          <p:nvPr/>
        </p:nvSpPr>
        <p:spPr>
          <a:xfrm>
            <a:off x="6395499" y="2399535"/>
            <a:ext cx="244900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A000"/>
                </a:solidFill>
              </a:rPr>
              <a:t>Comments Summary (17)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Only more bike lanes if other road safety is upgraded first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Bike lanes need to be off public roadways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Would like to see more paved roads with bike lanes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See many bikers riding on roads due to no bike lanes and it is dangerous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If it was safe, I would ride a bike again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Feel like the general public would not utilize the service of more bike accommodations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I don’t ride bikes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86DFAF-9F6D-4EED-9F5A-861D439D9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419643"/>
              </p:ext>
            </p:extLst>
          </p:nvPr>
        </p:nvGraphicFramePr>
        <p:xfrm>
          <a:off x="352051" y="1845042"/>
          <a:ext cx="3023277" cy="236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FB6E52-62E9-4D8D-ABD4-0E8D97F16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95578"/>
              </p:ext>
            </p:extLst>
          </p:nvPr>
        </p:nvGraphicFramePr>
        <p:xfrm>
          <a:off x="3327062" y="1926247"/>
          <a:ext cx="3023277" cy="228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35D4EA4-5E5C-4AA8-A23F-63AAAEFE14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421053"/>
              </p:ext>
            </p:extLst>
          </p:nvPr>
        </p:nvGraphicFramePr>
        <p:xfrm>
          <a:off x="2077485" y="4210213"/>
          <a:ext cx="3166400" cy="219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FA49878-ED89-D9EA-DF6B-7120A3BCB787}"/>
              </a:ext>
            </a:extLst>
          </p:cNvPr>
          <p:cNvSpPr txBox="1"/>
          <p:nvPr/>
        </p:nvSpPr>
        <p:spPr>
          <a:xfrm>
            <a:off x="1016875" y="2931838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1C34A-54C5-0E5E-E7E9-F403907FA2CB}"/>
              </a:ext>
            </a:extLst>
          </p:cNvPr>
          <p:cNvSpPr txBox="1"/>
          <p:nvPr/>
        </p:nvSpPr>
        <p:spPr>
          <a:xfrm>
            <a:off x="4040152" y="2827747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98AB6-6CD0-8675-D688-C1311CE0D7CC}"/>
              </a:ext>
            </a:extLst>
          </p:cNvPr>
          <p:cNvSpPr txBox="1"/>
          <p:nvPr/>
        </p:nvSpPr>
        <p:spPr>
          <a:xfrm>
            <a:off x="3858210" y="5256695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2.97</a:t>
            </a:r>
          </a:p>
        </p:txBody>
      </p:sp>
    </p:spTree>
    <p:extLst>
      <p:ext uri="{BB962C8B-B14F-4D97-AF65-F5344CB8AC3E}">
        <p14:creationId xmlns:p14="http://schemas.microsoft.com/office/powerpoint/2010/main" val="323483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TP Overview.potx" id="{6100E0A1-8D6C-45A4-9D3E-7EB2A456DF95}" vid="{74AD17E8-71C9-4D01-99E1-C2797F6AC1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INSIDE-161-15</_dlc_DocId>
    <_dlc_DocIdUrl xmlns="16f00c2e-ac5c-418b-9f13-a0771dbd417d">
      <Url>https://connect.ncdot.gov/Business/_layouts/15/DocIdRedir.aspx?ID=INSIDE-161-15</Url>
      <Description>INSIDE-161-15</Description>
    </_dlc_DocIdUrl>
    <Document_x0020_Category xmlns="82e4dbae-68f1-44b9-a9de-1019b054425c">Public Involvement</Document_x0020_Category>
    <DocumentSetDescription xmlns="http://schemas.microsoft.com/sharepoint/v3">The Anson County Comprehensive Transportation Plan (CTP) is a joint effort between Anson County, its incorporated municipalities, the Rocky River Rural Planning Organization, and the NCDOT - Transportation Planning Division.  It is currently under study, and more information will be posted here as it becomes available.</DocumentSetDescription>
    <Document_x0020_Status xmlns="82e4dbae-68f1-44b9-a9de-1019b054425c">Final</Document_x0020_Status>
    <CTP_x0020_Status xmlns="82e4dbae-68f1-44b9-a9de-1019b054425c">Under Study</CTP_x0020_Status>
    <URL xmlns="http://schemas.microsoft.com/sharepoint/v3">
      <Url xsi:nil="true"/>
      <Description xsi:nil="true"/>
    </URL>
    <CTP_x0020_Type xmlns="82e4dbae-68f1-44b9-a9de-1019b054425c">County</CTP_x0020_Type>
    <Document_x0020_Type xmlns="82e4dbae-68f1-44b9-a9de-1019b054425c">Presentation</Document_x0020_Type>
    <County xmlns="084f7c45-40c1-4552-b9db-b0297b44ff26">
      <Value>Anson</Value>
    </Count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DC8B8849F0449BCA6697504E08346" ma:contentTypeVersion="48" ma:contentTypeDescription="Create a new document." ma:contentTypeScope="" ma:versionID="b917afdabad08df4e8c579886deb0c5e">
  <xsd:schema xmlns:xsd="http://www.w3.org/2001/XMLSchema" xmlns:xs="http://www.w3.org/2001/XMLSchema" xmlns:p="http://schemas.microsoft.com/office/2006/metadata/properties" xmlns:ns1="http://schemas.microsoft.com/sharepoint/v3" xmlns:ns2="82e4dbae-68f1-44b9-a9de-1019b054425c" xmlns:ns3="084f7c45-40c1-4552-b9db-b0297b44ff26" xmlns:ns4="16f00c2e-ac5c-418b-9f13-a0771dbd417d" targetNamespace="http://schemas.microsoft.com/office/2006/metadata/properties" ma:root="true" ma:fieldsID="2000c37600588d54536ee8b7025de04d" ns1:_="" ns2:_="" ns3:_="" ns4:_="">
    <xsd:import namespace="http://schemas.microsoft.com/sharepoint/v3"/>
    <xsd:import namespace="82e4dbae-68f1-44b9-a9de-1019b054425c"/>
    <xsd:import namespace="084f7c45-40c1-4552-b9db-b0297b44ff2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Document_x0020_Status" minOccurs="0"/>
                <xsd:element ref="ns2:Document_x0020_Type" minOccurs="0"/>
                <xsd:element ref="ns1:DocumentSetDescription" minOccurs="0"/>
                <xsd:element ref="ns3:County" minOccurs="0"/>
                <xsd:element ref="ns2:CTP_x0020_Status" minOccurs="0"/>
                <xsd:element ref="ns2:CTP_x0020_Type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5" nillable="true" ma:displayName="Description" ma:description="A description of the Document Set" ma:hidden="true" ma:internalName="DocumentSetDescription" ma:readOnly="false">
      <xsd:simpleType>
        <xsd:restriction base="dms:Note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4dbae-68f1-44b9-a9de-1019b054425c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2" nillable="true" ma:displayName="Document Category" ma:description="Where should this content appear on the public facing page?" ma:format="Dropdown" ma:internalName="Document_x0020_Category">
      <xsd:simpleType>
        <xsd:restriction base="dms:Choice">
          <xsd:enumeration value="Maps"/>
          <xsd:enumeration value="Report"/>
          <xsd:enumeration value="Data"/>
          <xsd:enumeration value="Public Involvement"/>
          <xsd:enumeration value="Resources"/>
        </xsd:restriction>
      </xsd:simpleType>
    </xsd:element>
    <xsd:element name="Document_x0020_Status" ma:index="3" nillable="true" ma:displayName="Document Status" ma:default="Draft" ma:format="Dropdown" ma:internalName="Document_x0020_Status">
      <xsd:simpleType>
        <xsd:restriction base="dms:Choice">
          <xsd:enumeration value="Draft"/>
          <xsd:enumeration value="Recommended"/>
          <xsd:enumeration value="Adopted"/>
          <xsd:enumeration value="Final"/>
        </xsd:restriction>
      </xsd:simpleType>
    </xsd:element>
    <xsd:element name="Document_x0020_Type" ma:index="4" nillable="true" ma:displayName="Document Type" ma:format="Dropdown" ma:internalName="Document_x0020_Type">
      <xsd:simpleType>
        <xsd:restriction base="dms:Choice">
          <xsd:enumeration value="1. Adoption Map"/>
          <xsd:enumeration value="2. Highway Map"/>
          <xsd:enumeration value="3. Public Transit &amp; Rail Map"/>
          <xsd:enumeration value="4. Bicycle Map"/>
          <xsd:enumeration value="5. Pedestrian Map"/>
          <xsd:enumeration value="Report"/>
          <xsd:enumeration value="Status Report"/>
          <xsd:enumeration value="Crash Map"/>
          <xsd:enumeration value="Deficiency Map"/>
          <xsd:enumeration value="Bridge Map"/>
          <xsd:enumeration value="Environmental Map"/>
          <xsd:enumeration value="Alternative Analysis Study"/>
          <xsd:enumeration value="Goals &amp; Vision"/>
          <xsd:enumeration value="Survey"/>
          <xsd:enumeration value="Agenda"/>
          <xsd:enumeration value="Minutes"/>
          <xsd:enumeration value="Handout"/>
          <xsd:enumeration value="Presentation"/>
          <xsd:enumeration value="Resolutions"/>
          <xsd:enumeration value="Bicycle and Pedestrian Maps"/>
          <xsd:enumeration value="Project Sheet"/>
          <xsd:enumeration value="Adoption Map"/>
          <xsd:enumeration value="​Highway Map"/>
          <xsd:enumeration value="Public Transit &amp; Rail Map"/>
        </xsd:restriction>
      </xsd:simpleType>
    </xsd:element>
    <xsd:element name="CTP_x0020_Status" ma:index="9" nillable="true" ma:displayName="CTP Status" ma:default="Completed" ma:description="Is the plan Completed or Under Study?" ma:format="Dropdown" ma:hidden="true" ma:internalName="CTP_x0020_Status" ma:readOnly="false">
      <xsd:simpleType>
        <xsd:restriction base="dms:Choice">
          <xsd:enumeration value="Completed"/>
          <xsd:enumeration value="Under Study"/>
        </xsd:restriction>
      </xsd:simpleType>
    </xsd:element>
    <xsd:element name="CTP_x0020_Type" ma:index="10" nillable="true" ma:displayName="CTP Type" ma:default="County" ma:format="Dropdown" ma:hidden="true" ma:internalName="CTP_x0020_Type" ma:readOnly="false">
      <xsd:simpleType>
        <xsd:restriction base="dms:Choice">
          <xsd:enumeration value="County"/>
          <xsd:enumeration value="Municipal"/>
          <xsd:enumeration value="MP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County" ma:index="8" nillable="true" ma:displayName="County" ma:description="Full List of NC Counties" ma:format="Dropdown" ma:hidden="true" ma:internalName="Count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mance"/>
                    <xsd:enumeration value="Alexander"/>
                    <xsd:enumeration value="Alleghany"/>
                    <xsd:enumeration value="Anson"/>
                    <xsd:enumeration value="Ashe"/>
                    <xsd:enumeration value="Avery"/>
                    <xsd:enumeration value="Beaufort"/>
                    <xsd:enumeration value="Bertie"/>
                    <xsd:enumeration value="Bladen"/>
                    <xsd:enumeration value="Brunswick"/>
                    <xsd:enumeration value="Buncombe"/>
                    <xsd:enumeration value="Burke"/>
                    <xsd:enumeration value="Cabarrus"/>
                    <xsd:enumeration value="Caldwell"/>
                    <xsd:enumeration value="Camden"/>
                    <xsd:enumeration value="Carteret"/>
                    <xsd:enumeration value="Caswell"/>
                    <xsd:enumeration value="Catawba"/>
                    <xsd:enumeration value="Chatham"/>
                    <xsd:enumeration value="Cherokee"/>
                    <xsd:enumeration value="Chowan"/>
                    <xsd:enumeration value="Clay"/>
                    <xsd:enumeration value="Cleveland"/>
                    <xsd:enumeration value="Columbus"/>
                    <xsd:enumeration value="Craven"/>
                    <xsd:enumeration value="Cumberland"/>
                    <xsd:enumeration value="Currituck"/>
                    <xsd:enumeration value="Dare"/>
                    <xsd:enumeration value="Davidson"/>
                    <xsd:enumeration value="Davie"/>
                    <xsd:enumeration value="Duplin"/>
                    <xsd:enumeration value="Durham"/>
                    <xsd:enumeration value="Edgecombe"/>
                    <xsd:enumeration value="Forsyth"/>
                    <xsd:enumeration value="Franklin"/>
                    <xsd:enumeration value="Gaston"/>
                    <xsd:enumeration value="Gates"/>
                    <xsd:enumeration value="Graham"/>
                    <xsd:enumeration value="Granville"/>
                    <xsd:enumeration value="Greene"/>
                    <xsd:enumeration value="Guilford"/>
                    <xsd:enumeration value="Halifax"/>
                    <xsd:enumeration value="Harnett"/>
                    <xsd:enumeration value="Haywood"/>
                    <xsd:enumeration value="Henderson"/>
                    <xsd:enumeration value="Hertford"/>
                    <xsd:enumeration value="Hoke"/>
                    <xsd:enumeration value="Hyde"/>
                    <xsd:enumeration value="Iredell"/>
                    <xsd:enumeration value="Jackson"/>
                    <xsd:enumeration value="Johnston"/>
                    <xsd:enumeration value="Jones"/>
                    <xsd:enumeration value="Lee"/>
                    <xsd:enumeration value="Lenoir"/>
                    <xsd:enumeration value="Lincoln"/>
                    <xsd:enumeration value="Macon"/>
                    <xsd:enumeration value="Madison"/>
                    <xsd:enumeration value="Martin"/>
                    <xsd:enumeration value="McDowell"/>
                    <xsd:enumeration value="Mecklenburg"/>
                    <xsd:enumeration value="Mitchell"/>
                    <xsd:enumeration value="Montgomery"/>
                    <xsd:enumeration value="Moore"/>
                    <xsd:enumeration value="Nash"/>
                    <xsd:enumeration value="New Hanover"/>
                    <xsd:enumeration value="Northampton"/>
                    <xsd:enumeration value="Onslow"/>
                    <xsd:enumeration value="Orange"/>
                    <xsd:enumeration value="Pamlico"/>
                    <xsd:enumeration value="Pasquotank"/>
                    <xsd:enumeration value="Pender"/>
                    <xsd:enumeration value="Perquimans"/>
                    <xsd:enumeration value="Person"/>
                    <xsd:enumeration value="Pitt"/>
                    <xsd:enumeration value="Polk"/>
                    <xsd:enumeration value="Randolph"/>
                    <xsd:enumeration value="Richmond"/>
                    <xsd:enumeration value="Robeson"/>
                    <xsd:enumeration value="Rockingham"/>
                    <xsd:enumeration value="Rowan"/>
                    <xsd:enumeration value="Rutherford"/>
                    <xsd:enumeration value="Sampson"/>
                    <xsd:enumeration value="Scotland"/>
                    <xsd:enumeration value="Stanly"/>
                    <xsd:enumeration value="Stokes"/>
                    <xsd:enumeration value="Surry"/>
                    <xsd:enumeration value="Swain"/>
                    <xsd:enumeration value="Transylvania"/>
                    <xsd:enumeration value="Tyrrell"/>
                    <xsd:enumeration value="Union"/>
                    <xsd:enumeration value="Vance"/>
                    <xsd:enumeration value="Wake"/>
                    <xsd:enumeration value="Warren"/>
                    <xsd:enumeration value="Washington"/>
                    <xsd:enumeration value="Watauga"/>
                    <xsd:enumeration value="Wayne"/>
                    <xsd:enumeration value="Wilkes"/>
                    <xsd:enumeration value="Wilson"/>
                    <xsd:enumeration value="Yadkin"/>
                    <xsd:enumeration value="Yance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5E34F481-E176-412E-80E6-862DECE79876}"/>
</file>

<file path=customXml/itemProps2.xml><?xml version="1.0" encoding="utf-8"?>
<ds:datastoreItem xmlns:ds="http://schemas.openxmlformats.org/officeDocument/2006/customXml" ds:itemID="{72B616C0-77A5-4E4D-B8A6-7A18F25518E7}"/>
</file>

<file path=customXml/itemProps3.xml><?xml version="1.0" encoding="utf-8"?>
<ds:datastoreItem xmlns:ds="http://schemas.openxmlformats.org/officeDocument/2006/customXml" ds:itemID="{69DC4630-270D-46C0-A49F-98B7CB7315F5}"/>
</file>

<file path=customXml/itemProps4.xml><?xml version="1.0" encoding="utf-8"?>
<ds:datastoreItem xmlns:ds="http://schemas.openxmlformats.org/officeDocument/2006/customXml" ds:itemID="{AA4EB776-076F-4074-AD58-A5B8EC9BFAFE}"/>
</file>

<file path=customXml/itemProps5.xml><?xml version="1.0" encoding="utf-8"?>
<ds:datastoreItem xmlns:ds="http://schemas.openxmlformats.org/officeDocument/2006/customXml" ds:itemID="{74046715-9D37-4A4B-884C-444E71E8E22E}"/>
</file>

<file path=docProps/app.xml><?xml version="1.0" encoding="utf-8"?>
<Properties xmlns="http://schemas.openxmlformats.org/officeDocument/2006/extended-properties" xmlns:vt="http://schemas.openxmlformats.org/officeDocument/2006/docPropsVTypes">
  <Template>CTP Overview_MitchellCounty_8_1_2018</Template>
  <TotalTime>3942</TotalTime>
  <Words>1588</Words>
  <Application>Microsoft Office PowerPoint</Application>
  <PresentationFormat>On-screen Show (4:3)</PresentationFormat>
  <Paragraphs>327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Montserrat</vt:lpstr>
      <vt:lpstr>Wingdings</vt:lpstr>
      <vt:lpstr>Office Theme</vt:lpstr>
      <vt:lpstr>Anson County Comprehensive Transportation Plan (CTP)</vt:lpstr>
      <vt:lpstr>Socio-economic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</vt:lpstr>
      <vt:lpstr>QUESTIONS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2022-10-20 Anson County CTP Presentation</dc:title>
  <dc:creator>Pamela R. Cook</dc:creator>
  <cp:keywords>PowerPoint, template, 4x3, official, presentation</cp:keywords>
  <dc:description/>
  <cp:lastModifiedBy>Castillo Santamaria, Roger I</cp:lastModifiedBy>
  <cp:revision>104</cp:revision>
  <dcterms:created xsi:type="dcterms:W3CDTF">2018-07-31T11:54:17Z</dcterms:created>
  <dcterms:modified xsi:type="dcterms:W3CDTF">2022-10-18T14:15:45Z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0x0101002CEDC8B8849F0449BCA6697504E08346</vt:lpwstr>
  </property>
  <property fmtid="{D5CDD505-2E9C-101B-9397-08002B2CF9AE}" pid="3" name="_dlc_DocIdItemGuid">
    <vt:lpwstr>05a495ec-0491-4e1f-99aa-0280a0726d24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400000</vt:r8>
  </property>
  <property fmtid="{D5CDD505-2E9C-101B-9397-08002B2CF9AE}" pid="7" name="_docset_NoMedatataSyncRequired">
    <vt:lpwstr>False</vt:lpwstr>
  </property>
</Properties>
</file>